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1" r:id="rId3"/>
    <p:sldId id="257" r:id="rId4"/>
    <p:sldId id="258" r:id="rId5"/>
    <p:sldId id="259" r:id="rId6"/>
    <p:sldId id="263" r:id="rId7"/>
    <p:sldId id="264" r:id="rId8"/>
    <p:sldId id="26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49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011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244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690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606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97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820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47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42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936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796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7A4E1-FC89-44D2-8AB5-605BE3A18583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551CB4D-83CA-4589-9596-E8D98193A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45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568" y="539496"/>
            <a:ext cx="9619488" cy="448970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коррупции в сфере предоставления мер социальной поддержки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75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29166" y="1389888"/>
            <a:ext cx="9596746" cy="4361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мер социальной поддержки – одна из важнейших составляющих государственной политики, направленной на защиту уязвимых категорий граждан. Однако, несмотря на значимость этой сферы, она остается подверженной коррупционным рискам. Коррупция в социальной сфере не только подрывает доверие граждан к государству, но и лишает помощи тех, кто действительно в ней нуждается.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85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30270" y="868680"/>
            <a:ext cx="9603275" cy="94086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коррупции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130270" y="1809548"/>
            <a:ext cx="9603275" cy="426206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1 Федерального закона от 25.12.2008 № 273-ФЗ</a:t>
            </a:r>
            <a:br>
              <a:rPr lang="ru-RU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противодействии коррупции» определено понятие коррупции. </a:t>
            </a:r>
            <a:r>
              <a:rPr lang="ru-RU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Коррупция</a:t>
            </a:r>
            <a:r>
              <a:rPr lang="ru-RU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злоупотребление </a:t>
            </a:r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</a:t>
            </a:r>
            <a:r>
              <a:rPr lang="ru-RU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лицами.</a:t>
            </a:r>
            <a:endParaRPr lang="ru-RU" sz="23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71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в сфере предоставления мер социальной поддержки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130270" y="2171769"/>
            <a:ext cx="9603275" cy="393064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Взяточничество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(статья 290, 291 УК РФ): Получение должностным лицом денег, подарков или услуг за ускорение оформления документов, одобрение выплат, субсидий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льгот,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 за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в стаж фиктивных периодов работы, повышение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коэффициентов для начислений пенсий.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Мошенничество и хищения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159, 160 УК РФ): 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хищение бюджетных средств сотрудниками соцзащиты, пенсионного фонда;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намеренное искажение данных 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доходах заявителя,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пенсий на умерших или несуществующих лиц с последующим присвоением этих средств сотрудниками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соцзащиты;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незаконный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пенсионных накоплений из государственного фонда в негосударственные (НПФ) путем подделки подписи гражданина на договоре для получения агентами комиссионных выплат.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23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1097280"/>
            <a:ext cx="9603275" cy="4369065"/>
          </a:xfrm>
        </p:spPr>
        <p:txBody>
          <a:bodyPr/>
          <a:lstStyle/>
          <a:p>
            <a:pPr lvl="0" algn="just">
              <a:buClr>
                <a:srgbClr val="415588"/>
              </a:buClr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Злоупотребление полномочиями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201 УК РФ): Предоставление мер поддержки лицам, не имеющим на них права, в обмен на личную выгоду.</a:t>
            </a:r>
          </a:p>
          <a:p>
            <a:pPr lvl="0" algn="just">
              <a:buClr>
                <a:srgbClr val="415588"/>
              </a:buClr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Вымогательство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163 УК РФ): создание искусственных препятствий (волокита, необоснованные отказы) для принуждения гражданина к даче взятки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Clr>
                <a:srgbClr val="415588"/>
              </a:buClr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Подделка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(статья 327 УК РФ): Изготовление подложных трудовых книжек, справок о заработной плате, архивных выписок для искусственного увеличения размера пенсии.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166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751090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коррупционные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 в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предоставления мер социальной поддержки </a:t>
            </a:r>
          </a:p>
        </p:txBody>
      </p:sp>
      <p:graphicFrame>
        <p:nvGraphicFramePr>
          <p:cNvPr id="23" name="Объект 2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859841"/>
              </p:ext>
            </p:extLst>
          </p:nvPr>
        </p:nvGraphicFramePr>
        <p:xfrm>
          <a:off x="1130301" y="2313433"/>
          <a:ext cx="9559035" cy="367588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186345">
                  <a:extLst>
                    <a:ext uri="{9D8B030D-6E8A-4147-A177-3AD203B41FA5}">
                      <a16:colId xmlns:a16="http://schemas.microsoft.com/office/drawing/2014/main" val="1768854657"/>
                    </a:ext>
                  </a:extLst>
                </a:gridCol>
                <a:gridCol w="3186345">
                  <a:extLst>
                    <a:ext uri="{9D8B030D-6E8A-4147-A177-3AD203B41FA5}">
                      <a16:colId xmlns:a16="http://schemas.microsoft.com/office/drawing/2014/main" val="3937671632"/>
                    </a:ext>
                  </a:extLst>
                </a:gridCol>
                <a:gridCol w="3186345">
                  <a:extLst>
                    <a:ext uri="{9D8B030D-6E8A-4147-A177-3AD203B41FA5}">
                      <a16:colId xmlns:a16="http://schemas.microsoft.com/office/drawing/2014/main" val="1899703514"/>
                    </a:ext>
                  </a:extLst>
                </a:gridCol>
              </a:tblGrid>
              <a:tr h="4349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УК РФ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штрафа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лишения свободы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192641"/>
                  </a:ext>
                </a:extLst>
              </a:tr>
              <a:tr h="43491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взятки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(ст. 290)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5000 000 рублей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15 лет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00002"/>
                  </a:ext>
                </a:extLst>
              </a:tr>
              <a:tr h="43491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Дача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взятки (ст. 291)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4000 000 рублей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15 лет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988395"/>
                  </a:ext>
                </a:extLst>
              </a:tr>
              <a:tr h="43491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Мошенничество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1000 000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рублей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 лет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934135"/>
                  </a:ext>
                </a:extLst>
              </a:tr>
              <a:tr h="43491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Вымогательство (ст. 163)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1000 000 рублей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15 лет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730750"/>
                  </a:ext>
                </a:extLst>
              </a:tr>
              <a:tr h="75066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Злоупотребление полномочиями (ст. 201)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1000 000 рублей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 лет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791132"/>
                  </a:ext>
                </a:extLst>
              </a:tr>
              <a:tr h="75066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Подделка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документов (ст. 327)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500 000 рублей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6 лет</a:t>
                      </a:r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96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79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756604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если у вас вымогают взятку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1938528"/>
            <a:ext cx="9677938" cy="4270248"/>
          </a:xfrm>
        </p:spPr>
        <p:txBody>
          <a:bodyPr>
            <a:normAutofit fontScale="85000" lnSpcReduction="10000"/>
          </a:bodyPr>
          <a:lstStyle/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Ведите себя крайне осторожно, вежливо, не допускайте опрометчивых высказываний, которые могли бы трактоваться либо как готовность, либо как отказ дать взятку.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берите инициативу в разговоре на себя, позвольте потенциальному взяткополучателю «выговориться», сообщить как можно больше информации.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выслушайте и запомните поставленные условия (размер суммы, сроки и способы передачи взятки).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Постарайтесь отложить выбор времени и места передачи взятки до следующей беседы.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Поинтересуйтесь гарантиями решения вопроса взятки.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Обратитесь с устным или письменным сообщением о готовящемся преступлении в отделение полиции по месту жительства или подготовьте заявление в прокуратуру.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48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270" y="996695"/>
            <a:ext cx="9796810" cy="77724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Сообщите о фактах коррупции:</a:t>
            </a:r>
            <a:b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1773937"/>
            <a:ext cx="9586498" cy="381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доверия Администрации города – 8 (3462) 44-20-15;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тел. доверия Правительства ХМАО-Югры – 8-800-101-86-00;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дежурная часть УМВД России по г. Сургуту – 8 (3462) 76-13-14;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доверия УМВД России по ХМАО-Югре– 8(3467) 39-83-00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совместными усилиями и личной ответственностью можно сделать систему социальной поддержки честной и доступной для тех, кто действительно нуждается в помощи!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59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732</TotalTime>
  <Words>634</Words>
  <Application>Microsoft Office PowerPoint</Application>
  <PresentationFormat>Широкоэкранный</PresentationFormat>
  <Paragraphs>49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Times New Roman</vt:lpstr>
      <vt:lpstr>Gallery</vt:lpstr>
      <vt:lpstr>Противодействие коррупции в сфере предоставления мер социальной поддержки</vt:lpstr>
      <vt:lpstr>Презентация PowerPoint</vt:lpstr>
      <vt:lpstr> Понятие коррупции</vt:lpstr>
      <vt:lpstr>Формы коррупции в сфере предоставления мер социальной поддержки</vt:lpstr>
      <vt:lpstr>Презентация PowerPoint</vt:lpstr>
      <vt:lpstr>Уголовная ответственность за коррупционные  преступления в сфере предоставления мер социальной поддержки </vt:lpstr>
      <vt:lpstr>Действия если у вас вымогают взятку</vt:lpstr>
      <vt:lpstr>Сообщите о фактах коррупции: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Противодействие коррупции в сфере предоставления мер социальной поддержки</dc:title>
  <dc:creator>Исаева Ирина Сергеевна</dc:creator>
  <cp:lastModifiedBy>Исаева Ирина Сергеевна</cp:lastModifiedBy>
  <cp:revision>34</cp:revision>
  <cp:lastPrinted>2026-04-07T09:30:25Z</cp:lastPrinted>
  <dcterms:created xsi:type="dcterms:W3CDTF">2026-03-26T04:18:51Z</dcterms:created>
  <dcterms:modified xsi:type="dcterms:W3CDTF">2026-04-27T07:48:07Z</dcterms:modified>
</cp:coreProperties>
</file>